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7" r:id="rId3"/>
    <p:sldMasterId id="2147483682" r:id="rId4"/>
    <p:sldMasterId id="2147483684" r:id="rId5"/>
    <p:sldMasterId id="2147483686" r:id="rId6"/>
    <p:sldMasterId id="2147483688" r:id="rId7"/>
    <p:sldMasterId id="2147483690" r:id="rId8"/>
    <p:sldMasterId id="2147483692" r:id="rId9"/>
    <p:sldMasterId id="2147483694" r:id="rId10"/>
  </p:sldMasterIdLst>
  <p:notesMasterIdLst>
    <p:notesMasterId r:id="rId28"/>
  </p:notesMasterIdLst>
  <p:handoutMasterIdLst>
    <p:handoutMasterId r:id="rId29"/>
  </p:handoutMasterIdLst>
  <p:sldIdLst>
    <p:sldId id="257" r:id="rId11"/>
    <p:sldId id="262" r:id="rId12"/>
    <p:sldId id="261" r:id="rId13"/>
    <p:sldId id="263" r:id="rId14"/>
    <p:sldId id="264" r:id="rId15"/>
    <p:sldId id="265" r:id="rId16"/>
    <p:sldId id="266" r:id="rId17"/>
    <p:sldId id="275" r:id="rId18"/>
    <p:sldId id="268" r:id="rId19"/>
    <p:sldId id="271" r:id="rId20"/>
    <p:sldId id="270" r:id="rId21"/>
    <p:sldId id="269" r:id="rId22"/>
    <p:sldId id="272" r:id="rId23"/>
    <p:sldId id="274" r:id="rId24"/>
    <p:sldId id="273" r:id="rId25"/>
    <p:sldId id="267" r:id="rId26"/>
    <p:sldId id="259" r:id="rId2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1DFAF0A-0310-411B-9382-EC3A07A8D70E}">
          <p14:sldIdLst>
            <p14:sldId id="257"/>
            <p14:sldId id="262"/>
            <p14:sldId id="261"/>
            <p14:sldId id="263"/>
            <p14:sldId id="264"/>
            <p14:sldId id="265"/>
            <p14:sldId id="266"/>
            <p14:sldId id="275"/>
            <p14:sldId id="268"/>
            <p14:sldId id="271"/>
            <p14:sldId id="270"/>
            <p14:sldId id="269"/>
            <p14:sldId id="272"/>
            <p14:sldId id="274"/>
            <p14:sldId id="273"/>
            <p14:sldId id="26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08080"/>
    <a:srgbClr val="E8EAEC"/>
    <a:srgbClr val="CDD0D4"/>
    <a:srgbClr val="ADB2B8"/>
    <a:srgbClr val="7B838D"/>
    <a:srgbClr val="F0B5C7"/>
    <a:srgbClr val="EC9EB6"/>
    <a:srgbClr val="E787A4"/>
    <a:srgbClr val="E06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A6559-6B45-42F9-8912-83FF6D5EE0E4}" type="datetimeFigureOut">
              <a:rPr lang="nl-NL" smtClean="0"/>
              <a:t>7-7-2020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CE2F-23A7-4F75-BF7E-7427C447C5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911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8CEEB-DD63-4C0C-AA04-9D67A71B87E9}" type="datetimeFigureOut">
              <a:rPr lang="nl-NL" smtClean="0"/>
              <a:t>7-7-2020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29BF-6B71-4F95-B5FE-A580E013D2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2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05232" y="1021932"/>
            <a:ext cx="294656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691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505232" y="1021932"/>
            <a:ext cx="463031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558279" y="1032430"/>
            <a:ext cx="4838878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70388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5558279" y="1021932"/>
            <a:ext cx="463031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94657" y="1032430"/>
            <a:ext cx="4840781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9827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5558279" y="1021932"/>
            <a:ext cx="463031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01179" y="1032430"/>
            <a:ext cx="463031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78867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1"/>
          <p:cNvSpPr>
            <a:spLocks noGrp="1"/>
          </p:cNvSpPr>
          <p:nvPr>
            <p:ph type="pic" sz="quarter" idx="15" hasCustomPrompt="1"/>
          </p:nvPr>
        </p:nvSpPr>
        <p:spPr>
          <a:xfrm>
            <a:off x="501179" y="1032430"/>
            <a:ext cx="463031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6" hasCustomPrompt="1"/>
          </p:nvPr>
        </p:nvSpPr>
        <p:spPr>
          <a:xfrm>
            <a:off x="5558279" y="1021932"/>
            <a:ext cx="463031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108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814026" y="2930400"/>
            <a:ext cx="5063761" cy="1565984"/>
          </a:xfrm>
          <a:prstGeom prst="rect">
            <a:avLst/>
          </a:prstGeom>
        </p:spPr>
        <p:txBody>
          <a:bodyPr/>
          <a:lstStyle>
            <a:lvl1pPr marL="0" marR="0" indent="0" algn="ct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43" i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 algn="just">
              <a:buNone/>
              <a:defRPr sz="1543" i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__________________________________________</a:t>
            </a:r>
            <a:endParaRPr lang="nl-NL" dirty="0" smtClean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 smtClean="0"/>
              <a:t>“Als we anderen de ruimte niet gunnen zullen we zelf steeds meer opgesloten raken.”  </a:t>
            </a:r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 dirty="0" smtClean="0"/>
              <a:t>Prof. Hans </a:t>
            </a:r>
            <a:r>
              <a:rPr lang="nl-NL" noProof="0" dirty="0" err="1" smtClean="0"/>
              <a:t>Galjaard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dirty="0" smtClean="0"/>
              <a:t>__________________________________________</a:t>
            </a:r>
            <a:endParaRPr lang="nl-NL" dirty="0" smtClean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 smtClean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 smtClean="0"/>
          </a:p>
        </p:txBody>
      </p:sp>
      <p:sp>
        <p:nvSpPr>
          <p:cNvPr id="7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1064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10800" y="3477600"/>
            <a:ext cx="10832400" cy="280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23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noProof="0" dirty="0" smtClean="0"/>
              <a:t>Afbeelding invoegen</a:t>
            </a:r>
            <a:endParaRPr lang="nl-NL" noProof="0" dirty="0"/>
          </a:p>
        </p:txBody>
      </p:sp>
      <p:grpSp>
        <p:nvGrpSpPr>
          <p:cNvPr id="10" name="Group 220"/>
          <p:cNvGrpSpPr>
            <a:grpSpLocks/>
          </p:cNvGrpSpPr>
          <p:nvPr userDrawn="1"/>
        </p:nvGrpSpPr>
        <p:grpSpPr bwMode="auto">
          <a:xfrm>
            <a:off x="1389817" y="2026800"/>
            <a:ext cx="46800" cy="1198800"/>
            <a:chOff x="815" y="2550"/>
            <a:chExt cx="2" cy="1135"/>
          </a:xfrm>
        </p:grpSpPr>
        <p:sp>
          <p:nvSpPr>
            <p:cNvPr id="14" name="Freeform 221"/>
            <p:cNvSpPr>
              <a:spLocks/>
            </p:cNvSpPr>
            <p:nvPr userDrawn="1"/>
          </p:nvSpPr>
          <p:spPr bwMode="auto">
            <a:xfrm>
              <a:off x="815" y="2550"/>
              <a:ext cx="2" cy="1135"/>
            </a:xfrm>
            <a:custGeom>
              <a:avLst/>
              <a:gdLst>
                <a:gd name="T0" fmla="+- 0 2550 2550"/>
                <a:gd name="T1" fmla="*/ 2550 h 1135"/>
                <a:gd name="T2" fmla="+- 0 3685 2550"/>
                <a:gd name="T3" fmla="*/ 3685 h 1135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1135">
                  <a:moveTo>
                    <a:pt x="0" y="0"/>
                  </a:moveTo>
                  <a:lnTo>
                    <a:pt x="0" y="1135"/>
                  </a:lnTo>
                </a:path>
              </a:pathLst>
            </a:custGeom>
            <a:noFill/>
            <a:ln w="2667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sz="1984"/>
            </a:p>
          </p:txBody>
        </p:sp>
      </p:grpSp>
      <p:sp>
        <p:nvSpPr>
          <p:cNvPr id="6" name="Tijdelijke aanduiding vo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1336477" y="7028226"/>
            <a:ext cx="3198263" cy="2344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1102" b="0" i="1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Projectnummer/datum</a:t>
            </a:r>
            <a:endParaRPr lang="nl-NL" noProof="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 hasCustomPrompt="1"/>
          </p:nvPr>
        </p:nvSpPr>
        <p:spPr>
          <a:xfrm>
            <a:off x="1436617" y="2080164"/>
            <a:ext cx="8870863" cy="478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Titel PowerPointpresentatie</a:t>
            </a:r>
            <a:endParaRPr lang="nl-NL" noProof="0" dirty="0"/>
          </a:p>
        </p:txBody>
      </p:sp>
      <p:sp>
        <p:nvSpPr>
          <p:cNvPr id="22" name="Tijdelijke aanduiding voor tekst 19"/>
          <p:cNvSpPr>
            <a:spLocks noGrp="1"/>
          </p:cNvSpPr>
          <p:nvPr>
            <p:ph type="body" sz="quarter" idx="16" hasCustomPrompt="1"/>
          </p:nvPr>
        </p:nvSpPr>
        <p:spPr>
          <a:xfrm>
            <a:off x="1436617" y="2484864"/>
            <a:ext cx="8870863" cy="34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Ondertitel</a:t>
            </a:r>
            <a:endParaRPr lang="nl-NL" noProof="0" dirty="0"/>
          </a:p>
        </p:txBody>
      </p:sp>
      <p:sp>
        <p:nvSpPr>
          <p:cNvPr id="23" name="Tijdelijke aanduiding voor tekst 19"/>
          <p:cNvSpPr>
            <a:spLocks noGrp="1"/>
          </p:cNvSpPr>
          <p:nvPr>
            <p:ph type="body" sz="quarter" idx="17" hasCustomPrompt="1"/>
          </p:nvPr>
        </p:nvSpPr>
        <p:spPr>
          <a:xfrm>
            <a:off x="1428997" y="2679362"/>
            <a:ext cx="8870863" cy="34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Status</a:t>
            </a:r>
            <a:endParaRPr lang="nl-NL" dirty="0"/>
          </a:p>
        </p:txBody>
      </p:sp>
      <p:pic>
        <p:nvPicPr>
          <p:cNvPr id="11" name="Afbeelding 10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00" y="6670800"/>
            <a:ext cx="835200" cy="4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40"/>
          <p:cNvSpPr txBox="1">
            <a:spLocks noChangeAspect="1" noChangeArrowheads="1"/>
          </p:cNvSpPr>
          <p:nvPr userDrawn="1"/>
        </p:nvSpPr>
        <p:spPr bwMode="auto">
          <a:xfrm>
            <a:off x="8362800" y="399600"/>
            <a:ext cx="1799975" cy="6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100000"/>
                    <a:lumOff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238100" tIns="0" rIns="100796" bIns="0" anchor="b" anchorCtr="0" upright="1">
            <a:noAutofit/>
          </a:bodyPr>
          <a:lstStyle/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1" kern="90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Hoofdvestiging</a:t>
            </a:r>
            <a:r>
              <a:rPr lang="nl-NL" sz="882" b="1" kern="900" baseline="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nl-NL" sz="882" b="1" kern="90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Boxtel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Bosscheweg</a:t>
            </a: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107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5282 WV Boxtel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 +31 (0)411 850 400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1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1" kern="90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Vestiging</a:t>
            </a:r>
            <a:r>
              <a:rPr lang="nl-NL" sz="882" b="1" kern="900" baseline="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nl-NL" sz="882" b="1" kern="900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Amsterdam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Rhijnspoorplein 38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1018 TX Amsterdam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 +31 (0)20 506 19 99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1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1" kern="900" noProof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Vestiging  </a:t>
            </a:r>
            <a:r>
              <a:rPr lang="nl-NL" sz="882" b="1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Tegelen</a:t>
            </a: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Industriestraat 94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5931 PK Tegelen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3999" algn="r">
              <a:lnSpc>
                <a:spcPts val="1433"/>
              </a:lnSpc>
              <a:spcAft>
                <a:spcPts val="0"/>
              </a:spcAft>
            </a:pPr>
            <a:r>
              <a:rPr lang="nl-NL" sz="882" b="0" kern="900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 +31 (0)77 373 06 01</a:t>
            </a:r>
            <a:endParaRPr lang="nl-NL" sz="882" b="1" kern="900" noProof="0" dirty="0">
              <a:solidFill>
                <a:srgbClr val="FFFFFF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kstvak 8"/>
          <p:cNvSpPr txBox="1">
            <a:spLocks noChangeAspect="1"/>
          </p:cNvSpPr>
          <p:nvPr userDrawn="1"/>
        </p:nvSpPr>
        <p:spPr>
          <a:xfrm>
            <a:off x="0" y="6602400"/>
            <a:ext cx="10691813" cy="324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prstClr val="black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="horz" wrap="square" lIns="100796" tIns="50398" rIns="100796" bIns="503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323"/>
              </a:lnSpc>
              <a:spcAft>
                <a:spcPts val="1102"/>
              </a:spcAft>
            </a:pPr>
            <a:r>
              <a:rPr lang="nl-NL" sz="1323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nl-NL" sz="1213" noProof="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www.bro.nl  </a:t>
            </a:r>
            <a:r>
              <a:rPr lang="nl-NL" sz="1213" noProof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|  info@bro.nl</a:t>
            </a:r>
          </a:p>
          <a:p>
            <a:pPr algn="ctr">
              <a:lnSpc>
                <a:spcPts val="1323"/>
              </a:lnSpc>
              <a:spcAft>
                <a:spcPts val="1102"/>
              </a:spcAft>
            </a:pPr>
            <a:r>
              <a:rPr lang="nl-NL" sz="1323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algn="ctr">
              <a:lnSpc>
                <a:spcPts val="1323"/>
              </a:lnSpc>
              <a:spcAft>
                <a:spcPts val="1102"/>
              </a:spcAft>
            </a:pPr>
            <a:r>
              <a:rPr lang="nl-NL" sz="1323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algn="ctr">
              <a:lnSpc>
                <a:spcPts val="1323"/>
              </a:lnSpc>
              <a:spcAft>
                <a:spcPts val="1102"/>
              </a:spcAft>
            </a:pPr>
            <a:r>
              <a:rPr lang="nl-NL" sz="1323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algn="ctr">
              <a:lnSpc>
                <a:spcPts val="1323"/>
              </a:lnSpc>
              <a:spcAft>
                <a:spcPts val="1102"/>
              </a:spcAft>
            </a:pPr>
            <a:r>
              <a:rPr lang="nl-NL" sz="1323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618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1" hasCustomPrompt="1"/>
          </p:nvPr>
        </p:nvSpPr>
        <p:spPr>
          <a:xfrm>
            <a:off x="3664060" y="1021932"/>
            <a:ext cx="6524532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 b="0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05232" y="1021932"/>
            <a:ext cx="294656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49475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42029" y="1032430"/>
            <a:ext cx="294656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10" name="Tijdelijke aanduiding voor afbeelding 11"/>
          <p:cNvSpPr>
            <a:spLocks noGrp="1"/>
          </p:cNvSpPr>
          <p:nvPr>
            <p:ph type="pic" sz="quarter" idx="11" hasCustomPrompt="1"/>
          </p:nvPr>
        </p:nvSpPr>
        <p:spPr>
          <a:xfrm>
            <a:off x="506130" y="1021932"/>
            <a:ext cx="6524532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170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0" hasCustomPrompt="1"/>
          </p:nvPr>
        </p:nvSpPr>
        <p:spPr>
          <a:xfrm>
            <a:off x="506056" y="1030167"/>
            <a:ext cx="9679458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noProof="0" dirty="0" smtClean="0"/>
              <a:t> - afbeelding invoegen - </a:t>
            </a:r>
            <a:endParaRPr lang="nl-NL" noProof="0" dirty="0"/>
          </a:p>
        </p:txBody>
      </p:sp>
      <p:sp>
        <p:nvSpPr>
          <p:cNvPr id="3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1674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05233" y="1021931"/>
            <a:ext cx="9681563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5704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505232" y="1021932"/>
            <a:ext cx="631406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7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42029" y="1032430"/>
            <a:ext cx="3155128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802445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3451795" y="370112"/>
            <a:ext cx="6736796" cy="25986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13" b="1" baseline="0">
                <a:solidFill>
                  <a:srgbClr val="D83D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noProof="0" dirty="0" smtClean="0"/>
              <a:t>Subtitel pagina</a:t>
            </a:r>
            <a:endParaRPr lang="nl-NL" noProof="0" dirty="0"/>
          </a:p>
        </p:txBody>
      </p:sp>
      <p:sp>
        <p:nvSpPr>
          <p:cNvPr id="8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3874529" y="1021932"/>
            <a:ext cx="6314063" cy="57540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2">
                <a:solidFill>
                  <a:srgbClr val="7B8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 - afbeelding invoegen - 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94656" y="1032430"/>
            <a:ext cx="3157139" cy="5754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5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972" indent="0">
              <a:buNone/>
              <a:defRPr sz="1213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7943" indent="0">
              <a:buNone/>
              <a:defRPr sz="992" b="1">
                <a:solidFill>
                  <a:srgbClr val="1530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11915" indent="0">
              <a:buNone/>
              <a:defRPr sz="992">
                <a:solidFill>
                  <a:srgbClr val="4346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nl-NL" dirty="0" smtClean="0"/>
              <a:t>Tekststijl titel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1469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20"/>
          <p:cNvSpPr txBox="1"/>
          <p:nvPr userDrawn="1"/>
        </p:nvSpPr>
        <p:spPr>
          <a:xfrm>
            <a:off x="270351" y="774000"/>
            <a:ext cx="10151110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  <p:pic>
        <p:nvPicPr>
          <p:cNvPr id="5" name="Afbeelding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6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519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3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028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B8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5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kstvak 20"/>
          <p:cNvSpPr txBox="1"/>
          <p:nvPr userDrawn="1"/>
        </p:nvSpPr>
        <p:spPr>
          <a:xfrm>
            <a:off x="270351" y="774000"/>
            <a:ext cx="10151110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38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20"/>
          <p:cNvSpPr txBox="1"/>
          <p:nvPr userDrawn="1"/>
        </p:nvSpPr>
        <p:spPr>
          <a:xfrm>
            <a:off x="270351" y="774000"/>
            <a:ext cx="6759306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1001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20"/>
          <p:cNvSpPr txBox="1"/>
          <p:nvPr userDrawn="1"/>
        </p:nvSpPr>
        <p:spPr>
          <a:xfrm>
            <a:off x="3662155" y="774000"/>
            <a:ext cx="6759306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67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20"/>
          <p:cNvSpPr txBox="1"/>
          <p:nvPr userDrawn="1"/>
        </p:nvSpPr>
        <p:spPr>
          <a:xfrm>
            <a:off x="270351" y="774000"/>
            <a:ext cx="5075556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24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kstvak 20"/>
          <p:cNvSpPr txBox="1"/>
          <p:nvPr userDrawn="1"/>
        </p:nvSpPr>
        <p:spPr>
          <a:xfrm>
            <a:off x="5345905" y="774000"/>
            <a:ext cx="5075555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840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20"/>
          <p:cNvSpPr txBox="1"/>
          <p:nvPr userDrawn="1"/>
        </p:nvSpPr>
        <p:spPr>
          <a:xfrm>
            <a:off x="270351" y="774000"/>
            <a:ext cx="10151110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 sz="900">
                <a:solidFill>
                  <a:srgbClr val="4D4D4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Afbeelding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019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388800"/>
            <a:ext cx="431165" cy="216535"/>
          </a:xfrm>
          <a:prstGeom prst="rect">
            <a:avLst/>
          </a:prstGeom>
        </p:spPr>
      </p:pic>
      <p:cxnSp>
        <p:nvCxnSpPr>
          <p:cNvPr id="4" name="AutoShape 216"/>
          <p:cNvCxnSpPr>
            <a:cxnSpLocks noChangeShapeType="1"/>
          </p:cNvCxnSpPr>
          <p:nvPr userDrawn="1"/>
        </p:nvCxnSpPr>
        <p:spPr bwMode="auto">
          <a:xfrm flipH="1">
            <a:off x="277200" y="7149600"/>
            <a:ext cx="10132060" cy="0"/>
          </a:xfrm>
          <a:prstGeom prst="straightConnector1">
            <a:avLst/>
          </a:prstGeom>
          <a:noFill/>
          <a:ln w="6350">
            <a:solidFill>
              <a:srgbClr val="7B83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kstvak 20"/>
          <p:cNvSpPr txBox="1"/>
          <p:nvPr userDrawn="1"/>
        </p:nvSpPr>
        <p:spPr>
          <a:xfrm>
            <a:off x="270351" y="774000"/>
            <a:ext cx="10151110" cy="62636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nl-NL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87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orumarchitecten.nl/portfolio/derembrandt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De Rembrandt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Tijdelijke woningbouw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Omgevingsdialoog 7 juli 2020</a:t>
            </a:r>
            <a:endParaRPr lang="nl-NL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222" t="11769" r="222" b="44831"/>
          <a:stretch/>
        </p:blipFill>
        <p:spPr>
          <a:xfrm>
            <a:off x="-10800" y="3477600"/>
            <a:ext cx="10702613" cy="28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Stedenbouwkundige aspecten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42028" y="812800"/>
            <a:ext cx="2946563" cy="61655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Bouwhoogte ca. 11 </a:t>
            </a:r>
            <a:r>
              <a:rPr lang="nl-NL" sz="1800" dirty="0" smtClean="0"/>
              <a:t>meter. 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4-laagse bebouwing.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Oorspronkelijke plannen deels aangepast n.a.v. eerst toets gemeente en </a:t>
            </a:r>
            <a:r>
              <a:rPr lang="nl-NL" sz="1800" dirty="0" smtClean="0"/>
              <a:t>stedenbouw.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Meer doorzicht gecreëerd vanaf </a:t>
            </a:r>
            <a:r>
              <a:rPr lang="nl-NL" sz="1800" dirty="0" smtClean="0"/>
              <a:t>Beukelaarstraat </a:t>
            </a:r>
            <a:r>
              <a:rPr lang="nl-NL" sz="1800" dirty="0" smtClean="0"/>
              <a:t>naar </a:t>
            </a:r>
            <a:r>
              <a:rPr lang="nl-NL" sz="1800" dirty="0" smtClean="0"/>
              <a:t>Rembrandtlaan.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Uitstraling vanwege dorpse setting in verschillende kleuren </a:t>
            </a:r>
            <a:r>
              <a:rPr lang="nl-NL" sz="1800" dirty="0" smtClean="0"/>
              <a:t>bakstenen.</a:t>
            </a:r>
            <a:endParaRPr lang="nl-NL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I</a:t>
            </a:r>
            <a:r>
              <a:rPr lang="nl-NL" sz="1800" dirty="0" smtClean="0"/>
              <a:t>ndeling infrastructuur</a:t>
            </a:r>
            <a:r>
              <a:rPr lang="nl-NL" sz="1800" dirty="0"/>
              <a:t>, water en groen </a:t>
            </a:r>
            <a:r>
              <a:rPr lang="nl-NL" sz="1800" dirty="0" smtClean="0"/>
              <a:t>nog niet exact uitgewerkt, afhankelijk van </a:t>
            </a:r>
            <a:r>
              <a:rPr lang="nl-NL" sz="1800" dirty="0" smtClean="0"/>
              <a:t>onderzoeken.</a:t>
            </a: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6855" t="-4013" r="17381" b="4013"/>
          <a:stretch/>
        </p:blipFill>
        <p:spPr>
          <a:xfrm>
            <a:off x="571617" y="1032430"/>
            <a:ext cx="6524532" cy="57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Landschappelijke inpassing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53347" y="1021932"/>
            <a:ext cx="2946563" cy="575408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Groenstructuur blijft gehandhaafd en wordt zelfs versterkt.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Nieuwe bebouwing wordt aan het zicht onttrokken middels nieuw te planten bomenrij aan de </a:t>
            </a:r>
            <a:r>
              <a:rPr lang="nl-NL" dirty="0" smtClean="0"/>
              <a:t>noordwest </a:t>
            </a:r>
            <a:r>
              <a:rPr lang="nl-NL" dirty="0" smtClean="0"/>
              <a:t>zijde.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Bestaande gebouwen aan de Beukelaarstraat blijven behouden conform verzoek gemeente.  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6569" r="6569"/>
          <a:stretch>
            <a:fillRect/>
          </a:stretch>
        </p:blipFill>
        <p:spPr>
          <a:xfrm>
            <a:off x="405546" y="875628"/>
            <a:ext cx="6524532" cy="57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Landschappelijke inpassing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8" y="778042"/>
            <a:ext cx="10121140" cy="6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Vigerend bestemmingsplan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270765" y="795944"/>
            <a:ext cx="5118328" cy="59644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Vigerend bestemmingsplan laat reeds functie ‘Wonen’ toe.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</a:t>
            </a:r>
            <a:r>
              <a:rPr lang="nl-NL" dirty="0" smtClean="0"/>
              <a:t>een nieuwe </a:t>
            </a:r>
            <a:r>
              <a:rPr lang="nl-NL" dirty="0" smtClean="0"/>
              <a:t>woningen toegestaan </a:t>
            </a:r>
            <a:r>
              <a:rPr lang="nl-NL" dirty="0" smtClean="0"/>
              <a:t>binnen </a:t>
            </a:r>
            <a:r>
              <a:rPr lang="nl-NL" dirty="0" smtClean="0"/>
              <a:t>projectgebied.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Juridisch-planologische procedure </a:t>
            </a:r>
            <a:r>
              <a:rPr lang="nl-NL" dirty="0" smtClean="0"/>
              <a:t>noodzakelijk</a:t>
            </a:r>
            <a:r>
              <a:rPr lang="nl-NL" dirty="0"/>
              <a:t> </a:t>
            </a:r>
            <a:r>
              <a:rPr lang="nl-NL" dirty="0" smtClean="0"/>
              <a:t>om af te wijken t.a.v. nieuwe wooneenheden.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Omgevingsvergunningprocedure </a:t>
            </a:r>
            <a:r>
              <a:rPr lang="nl-NL" dirty="0" smtClean="0"/>
              <a:t>noodzakelijk voor </a:t>
            </a:r>
            <a:r>
              <a:rPr lang="nl-NL" dirty="0"/>
              <a:t>tijdelijk afwijken van het bestemmingsplan voor maximaal 15 jaar</a:t>
            </a:r>
            <a:r>
              <a:rPr lang="nl-NL" dirty="0" smtClean="0"/>
              <a:t>.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Na 15 jaar worden gronden conform geldend bestemmingsplan in gebruik genomen.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93" y="795944"/>
            <a:ext cx="5034815" cy="38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1028" r="11028"/>
          <a:stretch>
            <a:fillRect/>
          </a:stretch>
        </p:blipFill>
        <p:spPr>
          <a:xfrm>
            <a:off x="6820193" y="3898973"/>
            <a:ext cx="3594364" cy="3169924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451795" y="400934"/>
            <a:ext cx="6736796" cy="259864"/>
          </a:xfrm>
        </p:spPr>
        <p:txBody>
          <a:bodyPr/>
          <a:lstStyle/>
          <a:p>
            <a:r>
              <a:rPr lang="nl-NL" dirty="0" smtClean="0"/>
              <a:t>Procedure afwijken bestemmingsplan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381942" y="841364"/>
            <a:ext cx="5351038" cy="6120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het kader van het afwijken van het bestemmingsplan is een omgevingsvergunning noodzakelijk (incl. ruimtelijke onderbouwing).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de ruimtelijke onderbouwing dient te worden aangetoond dat er sprake is van een goed woon- en leefklimaat binnen de omliggende woonbestemmingen.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In de afwijking zal nader worden gemotiveerd dat er sprake is van goed woon- en leefklimaat, en waar noodzakelijk zal een onderzoek plaatsvinden.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Te denken valt aan o.a. verkeer, parkeren en geluid.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980" y="769444"/>
            <a:ext cx="4353058" cy="275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Vervolgtraject/planning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87482" y="2226277"/>
            <a:ext cx="9438783" cy="49326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Vroege </a:t>
            </a:r>
            <a:r>
              <a:rPr lang="nl-NL" sz="2000" dirty="0" smtClean="0"/>
              <a:t>planfase. 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Plannen zijn op hoofdlijnen </a:t>
            </a:r>
            <a:r>
              <a:rPr lang="nl-NL" sz="2000" dirty="0" smtClean="0"/>
              <a:t>verkend.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Momenteel stadium </a:t>
            </a:r>
            <a:r>
              <a:rPr lang="nl-NL" sz="2000" dirty="0" smtClean="0"/>
              <a:t>omgevingsdialoog.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Omgevingsdialoog verplicht onder </a:t>
            </a:r>
            <a:r>
              <a:rPr lang="nl-NL" sz="2000" dirty="0" smtClean="0"/>
              <a:t>Omgevingswet.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Doelstelling van dialoog is om in een vroegtijdig stadium ideeën/suggesties vanuit omgeving te </a:t>
            </a:r>
            <a:r>
              <a:rPr lang="nl-NL" sz="2000" dirty="0" smtClean="0"/>
              <a:t>verwerken </a:t>
            </a:r>
            <a:r>
              <a:rPr lang="nl-NL" sz="2000" dirty="0" smtClean="0"/>
              <a:t>in plannen. 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Daarmee wordt een beter plan bereikt en vergroot </a:t>
            </a:r>
            <a:r>
              <a:rPr lang="nl-NL" sz="2000" dirty="0" smtClean="0"/>
              <a:t>draagvlak van plannen </a:t>
            </a:r>
            <a:r>
              <a:rPr lang="nl-NL" sz="2000" dirty="0" smtClean="0"/>
              <a:t>in </a:t>
            </a:r>
            <a:r>
              <a:rPr lang="nl-NL" sz="2000" dirty="0" smtClean="0"/>
              <a:t>de omgeving.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Na de omgevingsdialoog worden de plannen nader uitgewerkt en ingediend bij de gemeente in eerste instantie voor </a:t>
            </a:r>
            <a:r>
              <a:rPr lang="nl-NL" sz="2000" dirty="0" smtClean="0"/>
              <a:t>principestandpunt.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Na principestandpunt van de gemeente start omgevingsvergunningprocedure </a:t>
            </a:r>
            <a:r>
              <a:rPr lang="nl-NL" sz="2000" dirty="0" smtClean="0"/>
              <a:t>na de zomer.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06" y="754460"/>
            <a:ext cx="784013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15"/>
          <p:cNvSpPr>
            <a:spLocks noGrp="1"/>
          </p:cNvSpPr>
          <p:nvPr>
            <p:ph sz="half" idx="1"/>
          </p:nvPr>
        </p:nvSpPr>
        <p:spPr>
          <a:xfrm>
            <a:off x="3214050" y="1351117"/>
            <a:ext cx="3954846" cy="761148"/>
          </a:xfrm>
        </p:spPr>
        <p:txBody>
          <a:bodyPr/>
          <a:lstStyle/>
          <a:p>
            <a:r>
              <a:rPr lang="nl-NL" sz="5400" dirty="0" smtClean="0"/>
              <a:t>VRAGEN</a:t>
            </a:r>
            <a:endParaRPr lang="nl-NL" sz="5400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90" y="2298508"/>
            <a:ext cx="4092005" cy="42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0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507028" y="1032205"/>
            <a:ext cx="9681563" cy="5754083"/>
          </a:xfrm>
        </p:spPr>
        <p:txBody>
          <a:bodyPr/>
          <a:lstStyle/>
          <a:p>
            <a:r>
              <a:rPr lang="nl-NL" sz="4800" dirty="0" smtClean="0"/>
              <a:t>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 smtClean="0"/>
              <a:t>Kennismaking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 smtClean="0"/>
              <a:t>Planvoornemen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 smtClean="0"/>
              <a:t>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 smtClean="0"/>
              <a:t>Vervolg/planning</a:t>
            </a:r>
            <a:endParaRPr lang="nl-NL" sz="4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4000" dirty="0" smtClean="0"/>
              <a:t>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70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523520" y="1088541"/>
            <a:ext cx="6608800" cy="5754083"/>
          </a:xfrm>
        </p:spPr>
        <p:txBody>
          <a:bodyPr/>
          <a:lstStyle/>
          <a:p>
            <a:r>
              <a:rPr lang="nl-NL" sz="3600" dirty="0" smtClean="0"/>
              <a:t>PUP Real </a:t>
            </a:r>
            <a:r>
              <a:rPr lang="nl-NL" sz="3600" dirty="0" err="1" smtClean="0"/>
              <a:t>Estate</a:t>
            </a:r>
            <a:r>
              <a:rPr lang="nl-NL" sz="3600" dirty="0" smtClean="0"/>
              <a:t> BV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Roger Sevenheck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Eigenaar PUP Real </a:t>
            </a:r>
            <a:r>
              <a:rPr lang="nl-NL" sz="3200" dirty="0" err="1" smtClean="0"/>
              <a:t>Estate</a:t>
            </a:r>
            <a:r>
              <a:rPr lang="nl-NL" sz="3200" dirty="0" smtClean="0"/>
              <a:t> B.V.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30 jaar ervaring in het ontwikkelen van Europees vastgoed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Winkelcentra, woningen, kantoren, bedrijfsruimtes en parkeergarages </a:t>
            </a:r>
            <a:endParaRPr lang="nl-NL" sz="32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390" y="1109026"/>
            <a:ext cx="2772442" cy="34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505232" y="1021932"/>
            <a:ext cx="4715992" cy="5754083"/>
          </a:xfrm>
        </p:spPr>
        <p:txBody>
          <a:bodyPr/>
          <a:lstStyle/>
          <a:p>
            <a:r>
              <a:rPr lang="nl-NL" sz="3600" dirty="0" smtClean="0"/>
              <a:t>Forum Architecten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Louis de Jager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Eigenaar/directeur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Internationaal architectenbureau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L</a:t>
            </a:r>
            <a:r>
              <a:rPr lang="nl-NL" sz="3200" dirty="0" smtClean="0"/>
              <a:t>okale kennis door </a:t>
            </a:r>
            <a:r>
              <a:rPr lang="nl-NL" sz="3200" dirty="0" err="1" smtClean="0"/>
              <a:t>Veghelse</a:t>
            </a:r>
            <a:r>
              <a:rPr lang="nl-NL" sz="3200" dirty="0" smtClean="0"/>
              <a:t> </a:t>
            </a:r>
            <a:r>
              <a:rPr lang="nl-NL" sz="3200" dirty="0" err="1" smtClean="0"/>
              <a:t>roots</a:t>
            </a:r>
            <a:r>
              <a:rPr lang="nl-NL" sz="3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Kantoor Tilburg</a:t>
            </a:r>
          </a:p>
          <a:p>
            <a:endParaRPr lang="nl-NL" dirty="0"/>
          </a:p>
        </p:txBody>
      </p:sp>
      <p:pic>
        <p:nvPicPr>
          <p:cNvPr id="1027" name="449E77DC-8EAC-4080-BC69-BF51B02C3E86" descr="449E77DC-8EAC-4080-BC69-BF51B02C3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93" y="1512720"/>
            <a:ext cx="27432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140" t="5969" r="140" b="12936"/>
          <a:stretch/>
        </p:blipFill>
        <p:spPr>
          <a:xfrm>
            <a:off x="6342340" y="1021932"/>
            <a:ext cx="3846251" cy="4510188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505232" y="1021932"/>
            <a:ext cx="5465800" cy="5754083"/>
          </a:xfrm>
        </p:spPr>
        <p:txBody>
          <a:bodyPr/>
          <a:lstStyle/>
          <a:p>
            <a:r>
              <a:rPr lang="nl-NL" sz="3600" dirty="0" smtClean="0"/>
              <a:t>BRO Adviseurs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Reinder Osinga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Jurist/partner 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Ruimtelijk adviesbureau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Hoofdkantoor </a:t>
            </a:r>
            <a:r>
              <a:rPr lang="nl-NL" sz="3200" dirty="0" smtClean="0"/>
              <a:t>Boxtel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Lokale kennis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Bekend binnen gemeente </a:t>
            </a:r>
            <a:r>
              <a:rPr lang="nl-NL" sz="3200" dirty="0" smtClean="0"/>
              <a:t>Meierijstad</a:t>
            </a:r>
            <a:endParaRPr lang="nl-NL" sz="3200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669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Planvoornemen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6044185" y="1032430"/>
            <a:ext cx="4144408" cy="58416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Tijdelijke wooneenheden voor maximaal 15 </a:t>
            </a:r>
            <a:r>
              <a:rPr lang="nl-NL" sz="2400" dirty="0" smtClean="0"/>
              <a:t>jaar.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250 </a:t>
            </a:r>
            <a:r>
              <a:rPr lang="nl-NL" sz="2400" dirty="0" smtClean="0"/>
              <a:t>appartementen.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Urgente </a:t>
            </a:r>
            <a:r>
              <a:rPr lang="nl-NL" sz="2400" dirty="0" smtClean="0"/>
              <a:t>doelgroep.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Landelijk </a:t>
            </a:r>
            <a:r>
              <a:rPr lang="nl-NL" sz="2400" dirty="0" smtClean="0"/>
              <a:t>tekort.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Óók in Veghel te weinig woningen voor deze </a:t>
            </a:r>
            <a:r>
              <a:rPr lang="nl-NL" sz="2400" dirty="0" smtClean="0"/>
              <a:t>doelgroep.</a:t>
            </a: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Acuut nieuwe woningen </a:t>
            </a:r>
            <a:r>
              <a:rPr lang="nl-NL" sz="2400" dirty="0" smtClean="0"/>
              <a:t>nodig.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</a:t>
            </a:r>
            <a:r>
              <a:rPr lang="nl-NL" sz="2400" dirty="0" smtClean="0"/>
              <a:t>ehoefte </a:t>
            </a:r>
            <a:r>
              <a:rPr lang="nl-NL" sz="2400" dirty="0" smtClean="0"/>
              <a:t>zelfs voor ruim 300 woningen voor </a:t>
            </a:r>
            <a:r>
              <a:rPr lang="nl-NL" sz="2400" dirty="0" smtClean="0"/>
              <a:t>spoedzoekers </a:t>
            </a:r>
            <a:r>
              <a:rPr lang="nl-NL" sz="2400" dirty="0" smtClean="0"/>
              <a:t>aanwezig binnen gemeente </a:t>
            </a:r>
            <a:r>
              <a:rPr lang="nl-NL" sz="2400" dirty="0" smtClean="0"/>
              <a:t>Meierijstad.</a:t>
            </a:r>
            <a:endParaRPr lang="nl-NL" sz="2400" dirty="0" smtClean="0"/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357" b="12106"/>
          <a:stretch/>
        </p:blipFill>
        <p:spPr>
          <a:xfrm>
            <a:off x="320040" y="629976"/>
            <a:ext cx="5644244" cy="63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22" y="859536"/>
            <a:ext cx="6867025" cy="60350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Planvoornemen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42029" y="1032430"/>
            <a:ext cx="3232007" cy="5754083"/>
          </a:xfrm>
        </p:spPr>
        <p:txBody>
          <a:bodyPr/>
          <a:lstStyle/>
          <a:p>
            <a:r>
              <a:rPr lang="nl-NL" sz="3600" dirty="0" smtClean="0"/>
              <a:t>Locatie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Heuvelplein 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Kadastrale percelen: 247, 1177,1256 en 1257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 smtClean="0"/>
              <a:t>Oppervlakte projectgebied ca. 17.000 m²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7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2621520" y="1663074"/>
            <a:ext cx="5063761" cy="398337"/>
          </a:xfrm>
        </p:spPr>
        <p:txBody>
          <a:bodyPr/>
          <a:lstStyle/>
          <a:p>
            <a:r>
              <a:rPr lang="nl-NL" u="sng" dirty="0">
                <a:hlinkClick r:id="rId2"/>
              </a:rPr>
              <a:t>http://forumarchitecten.nl/portfolio/derembrandt/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QR-code presentatie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483" y="23430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3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Planvoornemen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077454" y="812974"/>
            <a:ext cx="3111137" cy="6090746"/>
          </a:xfrm>
        </p:spPr>
        <p:txBody>
          <a:bodyPr/>
          <a:lstStyle/>
          <a:p>
            <a:r>
              <a:rPr lang="nl-NL" sz="3200" dirty="0" smtClean="0"/>
              <a:t>Nieuwe bebouwing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5 </a:t>
            </a:r>
            <a:r>
              <a:rPr lang="nl-NL" sz="2000" dirty="0" smtClean="0"/>
              <a:t>gebouwen.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Gemeenschappelijke ruimtes op begane </a:t>
            </a:r>
            <a:r>
              <a:rPr lang="nl-NL" sz="2000" dirty="0" smtClean="0"/>
              <a:t>grond.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Appartementen van verschillende groottes.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Grotendeels geschikt voor 1- 2 persoons </a:t>
            </a:r>
            <a:r>
              <a:rPr lang="nl-NL" sz="2000" dirty="0" smtClean="0"/>
              <a:t>huishoudens.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Voldoende parkeerplaatsen conform CROW op </a:t>
            </a:r>
            <a:r>
              <a:rPr lang="nl-NL" sz="2000" dirty="0" smtClean="0"/>
              <a:t>maaiveld.</a:t>
            </a:r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55" y="901205"/>
            <a:ext cx="6811710" cy="36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 Model Stijlblad">
  <a:themeElements>
    <a:clrScheme name="BRO 100%">
      <a:dk1>
        <a:sysClr val="windowText" lastClr="000000"/>
      </a:dk1>
      <a:lt1>
        <a:sysClr val="window" lastClr="FFFFFF"/>
      </a:lt1>
      <a:dk2>
        <a:srgbClr val="122C59"/>
      </a:dk2>
      <a:lt2>
        <a:srgbClr val="EEECE1"/>
      </a:lt2>
      <a:accent1>
        <a:srgbClr val="8871B1"/>
      </a:accent1>
      <a:accent2>
        <a:srgbClr val="71BBDB"/>
      </a:accent2>
      <a:accent3>
        <a:srgbClr val="66B262"/>
      </a:accent3>
      <a:accent4>
        <a:srgbClr val="F4CE43"/>
      </a:accent4>
      <a:accent5>
        <a:srgbClr val="F39041"/>
      </a:accent5>
      <a:accent6>
        <a:srgbClr val="D83D6D"/>
      </a:accent6>
      <a:hlink>
        <a:srgbClr val="0000FF"/>
      </a:hlink>
      <a:folHlink>
        <a:srgbClr val="800080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ia Model VII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1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 Model Voor- en Achterzijd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E826A604-6C04-4614-9B9C-9D18B233DB32}"/>
    </a:ext>
  </a:extLst>
</a:theme>
</file>

<file path=ppt/theme/theme3.xml><?xml version="1.0" encoding="utf-8"?>
<a:theme xmlns:a="http://schemas.openxmlformats.org/drawingml/2006/main" name="Dia Model 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4.xml><?xml version="1.0" encoding="utf-8"?>
<a:theme xmlns:a="http://schemas.openxmlformats.org/drawingml/2006/main" name="Dia Model I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5.xml><?xml version="1.0" encoding="utf-8"?>
<a:theme xmlns:a="http://schemas.openxmlformats.org/drawingml/2006/main" name="Dia Model II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6.xml><?xml version="1.0" encoding="utf-8"?>
<a:theme xmlns:a="http://schemas.openxmlformats.org/drawingml/2006/main" name="Dia Model IV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7.xml><?xml version="1.0" encoding="utf-8"?>
<a:theme xmlns:a="http://schemas.openxmlformats.org/drawingml/2006/main" name="Dia Model V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8.xml><?xml version="1.0" encoding="utf-8"?>
<a:theme xmlns:a="http://schemas.openxmlformats.org/drawingml/2006/main" name="Dia Model V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ppt/theme/theme9.xml><?xml version="1.0" encoding="utf-8"?>
<a:theme xmlns:a="http://schemas.openxmlformats.org/drawingml/2006/main" name="Dia Model VII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.potx" id="{F85613F0-9555-4EDA-83EF-C01E6E3127B1}" vid="{D3984443-B03C-4EF7-B96A-02E995FE4D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494</Words>
  <Application>Microsoft Office PowerPoint</Application>
  <PresentationFormat>Aangepast</PresentationFormat>
  <Paragraphs>85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17</vt:i4>
      </vt:variant>
    </vt:vector>
  </HeadingPairs>
  <TitlesOfParts>
    <vt:vector size="29" baseType="lpstr">
      <vt:lpstr>Arial</vt:lpstr>
      <vt:lpstr>Calibri</vt:lpstr>
      <vt:lpstr>Dia Model Stijlblad</vt:lpstr>
      <vt:lpstr>Dia Model Voor- en Achterzijde</vt:lpstr>
      <vt:lpstr>Dia Model I</vt:lpstr>
      <vt:lpstr>Dia Model II</vt:lpstr>
      <vt:lpstr>Dia Model III</vt:lpstr>
      <vt:lpstr>Dia Model IV</vt:lpstr>
      <vt:lpstr>Dia Model V</vt:lpstr>
      <vt:lpstr>Dia Model VI</vt:lpstr>
      <vt:lpstr>Dia Model VII</vt:lpstr>
      <vt:lpstr>Dia Model VIII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de Laat</dc:creator>
  <cp:lastModifiedBy>Sadaf Sharifi</cp:lastModifiedBy>
  <cp:revision>62</cp:revision>
  <dcterms:created xsi:type="dcterms:W3CDTF">2020-02-18T14:11:38Z</dcterms:created>
  <dcterms:modified xsi:type="dcterms:W3CDTF">2020-07-07T10:30:49Z</dcterms:modified>
</cp:coreProperties>
</file>